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98" r:id="rId3"/>
    <p:sldId id="331" r:id="rId4"/>
    <p:sldId id="332" r:id="rId5"/>
    <p:sldId id="333" r:id="rId6"/>
    <p:sldId id="334" r:id="rId7"/>
    <p:sldId id="335" r:id="rId8"/>
    <p:sldId id="336" r:id="rId9"/>
    <p:sldId id="337" r:id="rId10"/>
    <p:sldId id="33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A4E6"/>
    <a:srgbClr val="CC00FF"/>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5587" autoAdjust="0"/>
  </p:normalViewPr>
  <p:slideViewPr>
    <p:cSldViewPr snapToGrid="0">
      <p:cViewPr>
        <p:scale>
          <a:sx n="80" d="100"/>
          <a:sy n="80" d="100"/>
        </p:scale>
        <p:origin x="-30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B42BFF-424F-4734-BDF5-6A4BC413651A}" type="datetimeFigureOut">
              <a:rPr lang="en-US" smtClean="0"/>
              <a:t>8/28/2020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E5D93-377C-4C31-92BF-7F7CED471544}" type="slidenum">
              <a:rPr lang="en-US" smtClean="0"/>
              <a:t>‹#›</a:t>
            </a:fld>
            <a:endParaRPr lang="en-US"/>
          </a:p>
        </p:txBody>
      </p:sp>
    </p:spTree>
    <p:extLst>
      <p:ext uri="{BB962C8B-B14F-4D97-AF65-F5344CB8AC3E}">
        <p14:creationId xmlns:p14="http://schemas.microsoft.com/office/powerpoint/2010/main" val="3302982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B3E5D93-377C-4C31-92BF-7F7CED471544}" type="slidenum">
              <a:rPr lang="en-US" smtClean="0"/>
              <a:t>1</a:t>
            </a:fld>
            <a:endParaRPr lang="en-US"/>
          </a:p>
        </p:txBody>
      </p:sp>
    </p:spTree>
    <p:extLst>
      <p:ext uri="{BB962C8B-B14F-4D97-AF65-F5344CB8AC3E}">
        <p14:creationId xmlns:p14="http://schemas.microsoft.com/office/powerpoint/2010/main" val="220607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Healthcare is a crucial field that requires much attention from various stakeholders since it concerns human life. Health information management (HIM) is one of the crucial concepts in healthcare that involves acquisition, analysis, and protection of both digital and traditional medical information with the aim of providing a quality care. It is crucial to note that Health Information Management professionals are data stewards of the patient medical record at any given point. These professionals should always understand the way clinical data is collected and stored in this age of Electronic Health Records (EHRs). Most of the private and government institutions are now occupied with the establishment of interoperable frameworks to support effective sharing of information in healthcare systems. Such initiative has enabled health systems to adopt and utilize standard terminologies such as the Systematized Nomenclature of Medicine-Clinical Terms (SNOMED CT).   </a:t>
            </a: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2</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Systematized Nomenclature of Medicine – Clinical Terms (SNOMED CT) is a computerized standard systematically organized to providing codes, synonyms, definitions, and terms used in clinical reporting and documentation. SNOMED CT as a Health Information Management standard is primarily tasked with encoding meanings used in the health information system. </a:t>
            </a:r>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3</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encoding of such meanings contributes to an effective clinical data record thus improving patient care. In regards to that, SNOMED CT has been considered the worldwide most multilingual and a comprehensive clinical healthcare standard. SNOMED CT vocabulary has more than 340, 000 concepts that enable clinicians to drill deep into various complications and diseases.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4</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SNOMED CT enhances consistency and accuracy in the recording of health records data. Clinicians through the use of electronic health records boot their level of consistency. Increased consistency, in turn, leads to the consistent presentation of the data. In the electronic health records, SNOMED CT outlines the essential and general terminologies thus making clinical finding’s interpretations easier. Also, the standard helps in organizing electronic health records content by reducing data variability. </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It can be mapped to other international standards, such as ICD-9 and ICD-10, to better facilitate semantic interoperability.  </a:t>
            </a:r>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5</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SNOMED CT supports a comprehensive and high- quality development of the clinical content. The standard is also effective in the automatic interpretation of the clinical phrases.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SNOMED CT is effective for clinical documentation. The standard supports a detailed representation of clinical information. It gives a consistent and clear way to store, index aggregate, and retrieve data across sites of healthcare and specialists.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SNOMED CT is also effective in recording an individual's clinical details, especially during informed decision-making situations. This activity contributes to long-term care for most patients.</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6</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standard is essential in covering critical medical aspects like symptoms of a given disease, body structures, pharmaceuticals, and diagnoses among other clinical aspects in EHRs.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SNOMED CT is used in optimizing Medication Therapy Management (MTM). This is a cost effective program whereby quality assessment of the therapy is electronically done thus increasing efficiency and reducing the healthcare costs.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SNOMED CT has boosted the evidence-based care program. Clinicians and individual patients have as a result benefited from the efficient relaying of the clinical information. The accuracy and consistency in indexing, storage, retrieval and aggregating of clinical data has been made practical through SNOMED CT.</a:t>
            </a:r>
            <a:endParaRPr lang="en-GB" sz="1200" kern="1200" dirty="0" smtClean="0">
              <a:solidFill>
                <a:schemeClr val="tx1"/>
              </a:solidFill>
              <a:effectLst/>
              <a:latin typeface="+mn-lt"/>
              <a:ea typeface="+mn-ea"/>
              <a:cs typeface="+mn-cs"/>
            </a:endParaRPr>
          </a:p>
          <a:p>
            <a:r>
              <a:rPr lang="en-US" dirty="0" smtClean="0"/>
              <a:t> </a:t>
            </a:r>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7</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SNOMED CT has been an instrumental EHR standard in terms of capturing patient’s experiences in a holistic manner. This has been achieved through the relay of a patient’s socioeconomic data, lifestyle behaviors, family history and medical use.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SNOMED CT standard for documentation has provided a consistent and a vender-neutral way in the capturing, sharing, storage and aggregation of clinical data. This process has been helpful in the interoperable electronic documentation of the medical data thus improving the patient care.</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8</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SNOMED CT is a standard that has positively impacted health care systems globally. It is crucial to note that SNOMED CT has enhanced international coloration since various countries tries to develop effective healthcare systems. The presence of the International Health Terminology Standards Development Organization proves such collaborative approach. This standard is therefore crucial because it purpose to improve the quality of care.  </a:t>
            </a:r>
          </a:p>
          <a:p>
            <a:r>
              <a:rPr lang="en-GB"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9</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10</a:t>
            </a:fld>
            <a:endParaRPr lang="en-US"/>
          </a:p>
        </p:txBody>
      </p:sp>
    </p:spTree>
    <p:extLst>
      <p:ext uri="{BB962C8B-B14F-4D97-AF65-F5344CB8AC3E}">
        <p14:creationId xmlns:p14="http://schemas.microsoft.com/office/powerpoint/2010/main" val="1088228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8/28/2020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8/28/2020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8/28/2020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8/28/2020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8/28/2020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8/28/2020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9067" y="1020431"/>
            <a:ext cx="10993549" cy="1475013"/>
          </a:xfrm>
        </p:spPr>
        <p:txBody>
          <a:bodyPr>
            <a:normAutofit/>
          </a:bodyPr>
          <a:lstStyle/>
          <a:p>
            <a:pPr algn="ctr"/>
            <a:r>
              <a:rPr lang="en-US" sz="3800" b="1" dirty="0" smtClean="0"/>
              <a:t>STANDARD OF HEALTHCARE: </a:t>
            </a:r>
            <a:r>
              <a:rPr lang="en-GB" sz="4000" b="1" dirty="0"/>
              <a:t>SNOMED CT</a:t>
            </a:r>
            <a:endParaRPr lang="en-US" sz="3800" b="1" dirty="0"/>
          </a:p>
        </p:txBody>
      </p:sp>
      <p:sp>
        <p:nvSpPr>
          <p:cNvPr id="3" name="Subtitle 2"/>
          <p:cNvSpPr>
            <a:spLocks noGrp="1"/>
          </p:cNvSpPr>
          <p:nvPr>
            <p:ph type="subTitle" idx="1"/>
          </p:nvPr>
        </p:nvSpPr>
        <p:spPr>
          <a:xfrm>
            <a:off x="4760221" y="3599543"/>
            <a:ext cx="2891243" cy="1538057"/>
          </a:xfrm>
        </p:spPr>
        <p:txBody>
          <a:bodyPr>
            <a:normAutofit fontScale="92500"/>
          </a:bodyPr>
          <a:lstStyle/>
          <a:p>
            <a:pPr algn="ctr"/>
            <a:r>
              <a:rPr lang="en-US" sz="2800" dirty="0" smtClean="0">
                <a:solidFill>
                  <a:schemeClr val="bg1"/>
                </a:solidFill>
              </a:rPr>
              <a:t>Student’s Name</a:t>
            </a:r>
          </a:p>
          <a:p>
            <a:pPr algn="ctr"/>
            <a:r>
              <a:rPr lang="en-US" sz="2800" dirty="0" smtClean="0">
                <a:solidFill>
                  <a:schemeClr val="bg1"/>
                </a:solidFill>
              </a:rPr>
              <a:t>Institutional Affiliation </a:t>
            </a:r>
            <a:endParaRPr lang="en-US" sz="2800" dirty="0" smtClean="0">
              <a:solidFill>
                <a:schemeClr val="bg1"/>
              </a:solidFill>
            </a:endParaRPr>
          </a:p>
        </p:txBody>
      </p:sp>
    </p:spTree>
    <p:extLst>
      <p:ext uri="{BB962C8B-B14F-4D97-AF65-F5344CB8AC3E}">
        <p14:creationId xmlns:p14="http://schemas.microsoft.com/office/powerpoint/2010/main" val="3894698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smtClean="0"/>
              <a:t>Introduction </a:t>
            </a:r>
            <a:endParaRPr lang="en-US" dirty="0"/>
          </a:p>
        </p:txBody>
      </p:sp>
      <p:sp>
        <p:nvSpPr>
          <p:cNvPr id="3" name="Content Placeholder 2"/>
          <p:cNvSpPr>
            <a:spLocks noGrp="1"/>
          </p:cNvSpPr>
          <p:nvPr>
            <p:ph idx="1"/>
          </p:nvPr>
        </p:nvSpPr>
        <p:spPr>
          <a:xfrm>
            <a:off x="435429" y="2017487"/>
            <a:ext cx="6342742" cy="4840514"/>
          </a:xfrm>
          <a:solidFill>
            <a:srgbClr val="FFC000"/>
          </a:solidFill>
        </p:spPr>
        <p:txBody>
          <a:bodyPr>
            <a:normAutofit/>
          </a:bodyPr>
          <a:lstStyle/>
          <a:p>
            <a:pPr lvl="1">
              <a:buFont typeface="Wingdings" pitchFamily="2" charset="2"/>
              <a:buChar char="§"/>
            </a:pPr>
            <a:r>
              <a:rPr lang="en-GB" dirty="0" smtClean="0"/>
              <a:t>Healthcare </a:t>
            </a:r>
            <a:r>
              <a:rPr lang="en-GB" dirty="0"/>
              <a:t>is a crucial field that requires much attention from various </a:t>
            </a:r>
            <a:r>
              <a:rPr lang="en-GB" dirty="0" smtClean="0"/>
              <a:t>stakeholders.</a:t>
            </a:r>
          </a:p>
          <a:p>
            <a:pPr lvl="1">
              <a:buFont typeface="Wingdings" pitchFamily="2" charset="2"/>
              <a:buChar char="§"/>
            </a:pPr>
            <a:r>
              <a:rPr lang="en-GB" dirty="0"/>
              <a:t>Health information management (HIM</a:t>
            </a:r>
            <a:r>
              <a:rPr lang="en-GB" dirty="0" smtClean="0"/>
              <a:t>) </a:t>
            </a:r>
            <a:r>
              <a:rPr lang="en-GB" dirty="0"/>
              <a:t>involves acquisition, analysis, and protection of both digital and traditional medical </a:t>
            </a:r>
            <a:r>
              <a:rPr lang="en-GB" dirty="0" smtClean="0"/>
              <a:t>information</a:t>
            </a:r>
            <a:r>
              <a:rPr lang="en-GB" dirty="0"/>
              <a:t> </a:t>
            </a:r>
            <a:r>
              <a:rPr lang="en-GB" dirty="0" smtClean="0"/>
              <a:t>(Fenton</a:t>
            </a:r>
            <a:r>
              <a:rPr lang="en-GB" dirty="0"/>
              <a:t>, </a:t>
            </a:r>
            <a:r>
              <a:rPr lang="en-GB" dirty="0"/>
              <a:t> </a:t>
            </a:r>
            <a:r>
              <a:rPr lang="en-GB" dirty="0" smtClean="0"/>
              <a:t>Low,  </a:t>
            </a:r>
            <a:r>
              <a:rPr lang="en-GB" dirty="0" err="1" smtClean="0"/>
              <a:t>Abrams</a:t>
            </a:r>
            <a:r>
              <a:rPr lang="en-GB" dirty="0"/>
              <a:t>, </a:t>
            </a:r>
            <a:r>
              <a:rPr lang="en-GB" dirty="0" smtClean="0"/>
              <a:t>&amp; </a:t>
            </a:r>
            <a:r>
              <a:rPr lang="en-GB" dirty="0"/>
              <a:t>Butler-Henderson, </a:t>
            </a:r>
            <a:r>
              <a:rPr lang="en-GB" dirty="0"/>
              <a:t> </a:t>
            </a:r>
            <a:r>
              <a:rPr lang="en-GB" dirty="0" smtClean="0"/>
              <a:t>2017). </a:t>
            </a:r>
          </a:p>
          <a:p>
            <a:pPr lvl="1">
              <a:buFont typeface="Wingdings" pitchFamily="2" charset="2"/>
              <a:buChar char="§"/>
            </a:pPr>
            <a:r>
              <a:rPr lang="en-GB" dirty="0"/>
              <a:t>Health Information Management professionals are data stewards </a:t>
            </a:r>
            <a:endParaRPr lang="en-GB" dirty="0" smtClean="0"/>
          </a:p>
          <a:p>
            <a:pPr lvl="1">
              <a:buFont typeface="Wingdings" pitchFamily="2" charset="2"/>
              <a:buChar char="§"/>
            </a:pPr>
            <a:r>
              <a:rPr lang="en-GB" dirty="0"/>
              <a:t>P</a:t>
            </a:r>
            <a:r>
              <a:rPr lang="en-GB" dirty="0" smtClean="0"/>
              <a:t>rivate </a:t>
            </a:r>
            <a:r>
              <a:rPr lang="en-GB" dirty="0"/>
              <a:t>and government institutions are now occupied with the establishment of interoperable frameworks to support effective sharing of information in healthcare </a:t>
            </a:r>
            <a:r>
              <a:rPr lang="en-GB" dirty="0" smtClean="0"/>
              <a:t>systems.</a:t>
            </a:r>
          </a:p>
          <a:p>
            <a:pPr lvl="1">
              <a:buFont typeface="Wingdings" pitchFamily="2" charset="2"/>
              <a:buChar char="§"/>
            </a:pPr>
            <a:r>
              <a:rPr lang="en-GB" dirty="0"/>
              <a:t>H</a:t>
            </a:r>
            <a:r>
              <a:rPr lang="en-GB" dirty="0" smtClean="0"/>
              <a:t>ealth </a:t>
            </a:r>
            <a:r>
              <a:rPr lang="en-GB" dirty="0"/>
              <a:t>systems </a:t>
            </a:r>
            <a:r>
              <a:rPr lang="en-GB" dirty="0" smtClean="0"/>
              <a:t>adopts </a:t>
            </a:r>
            <a:r>
              <a:rPr lang="en-GB" dirty="0"/>
              <a:t>and utilize standard terminologies such as the Systematized Nomenclature of Medicine-Clinical Terms (SNOMED CT). </a:t>
            </a:r>
            <a:endParaRPr lang="en-GB" dirty="0" smtClean="0"/>
          </a:p>
          <a:p>
            <a:pPr marL="324000" lvl="1" indent="0">
              <a:buNone/>
            </a:pP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6970" y="2053813"/>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1404" y="4300538"/>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208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a:t>The Systematized Nomenclature of Medicine </a:t>
            </a:r>
            <a:endParaRPr lang="en-US" dirty="0"/>
          </a:p>
        </p:txBody>
      </p:sp>
      <p:sp>
        <p:nvSpPr>
          <p:cNvPr id="3" name="Content Placeholder 2"/>
          <p:cNvSpPr>
            <a:spLocks noGrp="1"/>
          </p:cNvSpPr>
          <p:nvPr>
            <p:ph idx="1"/>
          </p:nvPr>
        </p:nvSpPr>
        <p:spPr>
          <a:xfrm>
            <a:off x="435429" y="2017487"/>
            <a:ext cx="6342742" cy="4840514"/>
          </a:xfrm>
          <a:solidFill>
            <a:srgbClr val="FFC000"/>
          </a:solidFill>
        </p:spPr>
        <p:txBody>
          <a:bodyPr>
            <a:normAutofit/>
          </a:bodyPr>
          <a:lstStyle/>
          <a:p>
            <a:pPr lvl="1">
              <a:buFont typeface="Wingdings" pitchFamily="2" charset="2"/>
              <a:buChar char="§"/>
            </a:pPr>
            <a:r>
              <a:rPr lang="en-US" dirty="0"/>
              <a:t>T</a:t>
            </a:r>
            <a:r>
              <a:rPr lang="en-US" dirty="0" smtClean="0"/>
              <a:t>he </a:t>
            </a:r>
            <a:r>
              <a:rPr lang="en-US" dirty="0"/>
              <a:t>Systematized Nomenclature of Medicine – Clinical Terms (SNOMED CT) is a computerized </a:t>
            </a:r>
            <a:r>
              <a:rPr lang="en-US" dirty="0" smtClean="0"/>
              <a:t>standard used in healthcare.</a:t>
            </a:r>
            <a:r>
              <a:rPr lang="en-GB" dirty="0"/>
              <a:t> </a:t>
            </a:r>
            <a:r>
              <a:rPr lang="en-GB" dirty="0" smtClean="0"/>
              <a:t>(</a:t>
            </a:r>
            <a:r>
              <a:rPr lang="en-GB" dirty="0" err="1" smtClean="0"/>
              <a:t>Bodenreider</a:t>
            </a:r>
            <a:r>
              <a:rPr lang="en-GB" dirty="0"/>
              <a:t>, </a:t>
            </a:r>
            <a:r>
              <a:rPr lang="en-GB" dirty="0" smtClean="0"/>
              <a:t> </a:t>
            </a:r>
            <a:r>
              <a:rPr lang="en-GB" dirty="0"/>
              <a:t>Cornet, </a:t>
            </a:r>
            <a:r>
              <a:rPr lang="en-GB" dirty="0" smtClean="0"/>
              <a:t>&amp; </a:t>
            </a:r>
            <a:r>
              <a:rPr lang="en-GB" dirty="0" err="1"/>
              <a:t>Vreeman</a:t>
            </a:r>
            <a:r>
              <a:rPr lang="en-GB" dirty="0"/>
              <a:t>, </a:t>
            </a:r>
            <a:r>
              <a:rPr lang="en-GB" dirty="0" smtClean="0"/>
              <a:t>2018</a:t>
            </a:r>
            <a:r>
              <a:rPr lang="en-GB" dirty="0"/>
              <a:t>).</a:t>
            </a:r>
            <a:r>
              <a:rPr lang="en-US" dirty="0" smtClean="0"/>
              <a:t>  </a:t>
            </a:r>
          </a:p>
          <a:p>
            <a:pPr lvl="1">
              <a:buFont typeface="Wingdings" pitchFamily="2" charset="2"/>
              <a:buChar char="§"/>
            </a:pPr>
            <a:r>
              <a:rPr lang="en-US" dirty="0" smtClean="0"/>
              <a:t>SNOMED CT is </a:t>
            </a:r>
            <a:r>
              <a:rPr lang="en-US" dirty="0"/>
              <a:t>systematically organized to </a:t>
            </a:r>
            <a:r>
              <a:rPr lang="en-US" dirty="0" smtClean="0"/>
              <a:t>providing the following:</a:t>
            </a:r>
          </a:p>
          <a:p>
            <a:pPr marL="666900" lvl="1" indent="-342900">
              <a:buFont typeface="+mj-lt"/>
              <a:buAutoNum type="arabicPeriod"/>
            </a:pPr>
            <a:r>
              <a:rPr lang="en-US" dirty="0" smtClean="0"/>
              <a:t> codes</a:t>
            </a:r>
          </a:p>
          <a:p>
            <a:pPr marL="666900" lvl="1" indent="-342900">
              <a:buFont typeface="+mj-lt"/>
              <a:buAutoNum type="arabicPeriod"/>
            </a:pPr>
            <a:r>
              <a:rPr lang="en-US" dirty="0" smtClean="0"/>
              <a:t>synonyms</a:t>
            </a:r>
          </a:p>
          <a:p>
            <a:pPr marL="666900" lvl="1" indent="-342900">
              <a:buFont typeface="+mj-lt"/>
              <a:buAutoNum type="arabicPeriod"/>
            </a:pPr>
            <a:r>
              <a:rPr lang="en-US" dirty="0" smtClean="0"/>
              <a:t>definitions</a:t>
            </a:r>
          </a:p>
          <a:p>
            <a:pPr marL="666900" lvl="1" indent="-342900">
              <a:buFont typeface="+mj-lt"/>
              <a:buAutoNum type="arabicPeriod"/>
            </a:pPr>
            <a:r>
              <a:rPr lang="en-US" dirty="0"/>
              <a:t>T</a:t>
            </a:r>
            <a:r>
              <a:rPr lang="en-US" dirty="0" smtClean="0"/>
              <a:t>erms </a:t>
            </a:r>
            <a:r>
              <a:rPr lang="en-US" dirty="0"/>
              <a:t>used in clinical reporting and documentation </a:t>
            </a:r>
            <a:r>
              <a:rPr lang="en-US" dirty="0" smtClean="0"/>
              <a:t>. </a:t>
            </a:r>
          </a:p>
          <a:p>
            <a:pPr lvl="1"/>
            <a:r>
              <a:rPr lang="en-US" dirty="0"/>
              <a:t>SNOMED CT as a Health Information Management standard is primarily tasked with encoding meanings used in the health information system. </a:t>
            </a:r>
            <a:endParaRPr lang="en-US" dirty="0"/>
          </a:p>
          <a:p>
            <a:pPr marL="324000" lvl="1" indent="0">
              <a:buNone/>
            </a:pP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3790" y="2607501"/>
            <a:ext cx="3943350"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430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a:t>The Systematized Nomenclature of Medicine </a:t>
            </a:r>
            <a:endParaRPr lang="en-US" dirty="0"/>
          </a:p>
        </p:txBody>
      </p:sp>
      <p:sp>
        <p:nvSpPr>
          <p:cNvPr id="3" name="Content Placeholder 2"/>
          <p:cNvSpPr>
            <a:spLocks noGrp="1"/>
          </p:cNvSpPr>
          <p:nvPr>
            <p:ph idx="1"/>
          </p:nvPr>
        </p:nvSpPr>
        <p:spPr>
          <a:xfrm>
            <a:off x="435429" y="2017487"/>
            <a:ext cx="6342742" cy="4462141"/>
          </a:xfrm>
          <a:solidFill>
            <a:srgbClr val="FFC000"/>
          </a:solidFill>
        </p:spPr>
        <p:txBody>
          <a:bodyPr>
            <a:normAutofit/>
          </a:bodyPr>
          <a:lstStyle/>
          <a:p>
            <a:pPr lvl="1">
              <a:buFont typeface="Wingdings" pitchFamily="2" charset="2"/>
              <a:buChar char="§"/>
            </a:pPr>
            <a:r>
              <a:rPr lang="en-US" dirty="0" smtClean="0"/>
              <a:t>The </a:t>
            </a:r>
            <a:r>
              <a:rPr lang="en-US" dirty="0"/>
              <a:t>encoding </a:t>
            </a:r>
            <a:r>
              <a:rPr lang="en-US" dirty="0" smtClean="0"/>
              <a:t>meanings  enhances an </a:t>
            </a:r>
            <a:r>
              <a:rPr lang="en-US" dirty="0"/>
              <a:t>effective clinical data </a:t>
            </a:r>
            <a:r>
              <a:rPr lang="en-US" dirty="0" smtClean="0"/>
              <a:t>record. </a:t>
            </a:r>
            <a:endParaRPr lang="en-US" dirty="0"/>
          </a:p>
          <a:p>
            <a:pPr lvl="1">
              <a:buFont typeface="Wingdings" pitchFamily="2" charset="2"/>
              <a:buChar char="§"/>
            </a:pPr>
            <a:r>
              <a:rPr lang="en-US" dirty="0" smtClean="0"/>
              <a:t>SNOMED </a:t>
            </a:r>
            <a:r>
              <a:rPr lang="en-US" dirty="0"/>
              <a:t>CT </a:t>
            </a:r>
            <a:r>
              <a:rPr lang="en-US" dirty="0" smtClean="0"/>
              <a:t>is the </a:t>
            </a:r>
            <a:r>
              <a:rPr lang="en-US" dirty="0"/>
              <a:t>worldwide most multilingual and a comprehensive clinical healthcare </a:t>
            </a:r>
            <a:r>
              <a:rPr lang="en-US" dirty="0" smtClean="0"/>
              <a:t>standard. </a:t>
            </a:r>
          </a:p>
          <a:p>
            <a:pPr lvl="1">
              <a:buFont typeface="Wingdings" pitchFamily="2" charset="2"/>
              <a:buChar char="§"/>
            </a:pPr>
            <a:r>
              <a:rPr lang="en-US" dirty="0" smtClean="0"/>
              <a:t>SNOMED CT’s vocabulary </a:t>
            </a:r>
            <a:r>
              <a:rPr lang="en-US" dirty="0"/>
              <a:t>has more than 340, 000 </a:t>
            </a:r>
            <a:r>
              <a:rPr lang="en-US" dirty="0" smtClean="0"/>
              <a:t>concepts (</a:t>
            </a:r>
            <a:r>
              <a:rPr lang="en-GB" dirty="0" err="1" smtClean="0"/>
              <a:t>Wiegreffe</a:t>
            </a:r>
            <a:r>
              <a:rPr lang="en-GB" dirty="0" smtClean="0"/>
              <a:t> et al., 2019). </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0726" y="2172566"/>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255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b="1" dirty="0"/>
              <a:t>Importance of SNOMED CT</a:t>
            </a:r>
            <a:r>
              <a:rPr lang="en-GB" dirty="0"/>
              <a:t/>
            </a:r>
            <a:br>
              <a:rPr lang="en-GB" dirty="0"/>
            </a:br>
            <a:endParaRPr lang="en-US" dirty="0"/>
          </a:p>
        </p:txBody>
      </p:sp>
      <p:sp>
        <p:nvSpPr>
          <p:cNvPr id="3" name="Content Placeholder 2"/>
          <p:cNvSpPr>
            <a:spLocks noGrp="1"/>
          </p:cNvSpPr>
          <p:nvPr>
            <p:ph idx="1"/>
          </p:nvPr>
        </p:nvSpPr>
        <p:spPr>
          <a:xfrm>
            <a:off x="435429" y="2017487"/>
            <a:ext cx="6342742" cy="4383313"/>
          </a:xfrm>
          <a:solidFill>
            <a:srgbClr val="FFC000"/>
          </a:solidFill>
        </p:spPr>
        <p:txBody>
          <a:bodyPr>
            <a:normAutofit/>
          </a:bodyPr>
          <a:lstStyle/>
          <a:p>
            <a:pPr lvl="1">
              <a:buFont typeface="Wingdings" pitchFamily="2" charset="2"/>
              <a:buChar char="§"/>
            </a:pPr>
            <a:r>
              <a:rPr lang="en-US" dirty="0" smtClean="0"/>
              <a:t>NOMED </a:t>
            </a:r>
            <a:r>
              <a:rPr lang="en-US" dirty="0"/>
              <a:t>CT enhances consistency and accuracy in the recording of health records </a:t>
            </a:r>
            <a:r>
              <a:rPr lang="en-US" dirty="0" smtClean="0"/>
              <a:t>data. </a:t>
            </a:r>
          </a:p>
          <a:p>
            <a:pPr lvl="1">
              <a:buFont typeface="Wingdings" pitchFamily="2" charset="2"/>
              <a:buChar char="§"/>
            </a:pPr>
            <a:r>
              <a:rPr lang="en-US" dirty="0"/>
              <a:t>SNOMED CT outlines the essential and general terminologies thus making clinical finding’s interpretations </a:t>
            </a:r>
            <a:r>
              <a:rPr lang="en-US" dirty="0" smtClean="0"/>
              <a:t>easier. </a:t>
            </a:r>
          </a:p>
          <a:p>
            <a:pPr lvl="1">
              <a:buFont typeface="Wingdings" pitchFamily="2" charset="2"/>
              <a:buChar char="§"/>
            </a:pPr>
            <a:r>
              <a:rPr lang="en-US" dirty="0" smtClean="0"/>
              <a:t>It can be mapped to other International standards.   </a:t>
            </a:r>
            <a:endParaRPr lang="en-US" dirty="0"/>
          </a:p>
          <a:p>
            <a:pPr marL="324000" lvl="1" indent="0">
              <a:buNone/>
            </a:pP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8969" y="2628900"/>
            <a:ext cx="284797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009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b="1" dirty="0"/>
              <a:t>Role of SNOMED CT</a:t>
            </a:r>
            <a:r>
              <a:rPr lang="en-GB" dirty="0"/>
              <a:t/>
            </a:r>
            <a:br>
              <a:rPr lang="en-GB" dirty="0"/>
            </a:br>
            <a:endParaRPr lang="en-US" dirty="0"/>
          </a:p>
        </p:txBody>
      </p:sp>
      <p:sp>
        <p:nvSpPr>
          <p:cNvPr id="3" name="Content Placeholder 2"/>
          <p:cNvSpPr>
            <a:spLocks noGrp="1"/>
          </p:cNvSpPr>
          <p:nvPr>
            <p:ph idx="1"/>
          </p:nvPr>
        </p:nvSpPr>
        <p:spPr>
          <a:xfrm>
            <a:off x="435429" y="2017487"/>
            <a:ext cx="6342742" cy="4462141"/>
          </a:xfrm>
          <a:solidFill>
            <a:srgbClr val="FFC000"/>
          </a:solidFill>
        </p:spPr>
        <p:txBody>
          <a:bodyPr>
            <a:normAutofit/>
          </a:bodyPr>
          <a:lstStyle/>
          <a:p>
            <a:pPr lvl="1">
              <a:buFont typeface="Wingdings" pitchFamily="2" charset="2"/>
              <a:buChar char="§"/>
            </a:pPr>
            <a:r>
              <a:rPr lang="en-US" dirty="0" smtClean="0"/>
              <a:t>SNOMED </a:t>
            </a:r>
            <a:r>
              <a:rPr lang="en-US" dirty="0"/>
              <a:t>CT supports a comprehensive and high- quality development of the clinical content.</a:t>
            </a:r>
            <a:r>
              <a:rPr lang="en-US" dirty="0" smtClean="0"/>
              <a:t>  </a:t>
            </a:r>
          </a:p>
          <a:p>
            <a:pPr lvl="1">
              <a:buFont typeface="Wingdings" pitchFamily="2" charset="2"/>
              <a:buChar char="§"/>
            </a:pPr>
            <a:r>
              <a:rPr lang="en-US" dirty="0"/>
              <a:t>SNOMED CT is effective for clinical documentation</a:t>
            </a:r>
            <a:r>
              <a:rPr lang="en-US" dirty="0" smtClean="0"/>
              <a:t>.</a:t>
            </a:r>
          </a:p>
          <a:p>
            <a:pPr lvl="1">
              <a:buFont typeface="Wingdings" pitchFamily="2" charset="2"/>
              <a:buChar char="§"/>
            </a:pPr>
            <a:r>
              <a:rPr lang="en-US" dirty="0"/>
              <a:t>SNOMED CT is also </a:t>
            </a:r>
            <a:r>
              <a:rPr lang="en-US" dirty="0" smtClean="0"/>
              <a:t>effective for decision-making processes.</a:t>
            </a:r>
            <a:r>
              <a:rPr lang="en-GB" dirty="0"/>
              <a:t> </a:t>
            </a:r>
            <a:r>
              <a:rPr lang="en-GB" dirty="0" smtClean="0"/>
              <a:t>(</a:t>
            </a:r>
            <a:r>
              <a:rPr lang="en-GB" dirty="0" err="1" smtClean="0"/>
              <a:t>Agrawal</a:t>
            </a:r>
            <a:r>
              <a:rPr lang="en-GB" dirty="0" smtClean="0"/>
              <a:t> &amp; </a:t>
            </a:r>
            <a:r>
              <a:rPr lang="en-GB" dirty="0" err="1"/>
              <a:t>Qazi</a:t>
            </a:r>
            <a:r>
              <a:rPr lang="en-GB" dirty="0"/>
              <a:t>, </a:t>
            </a:r>
            <a:r>
              <a:rPr lang="en-GB" dirty="0" smtClean="0"/>
              <a:t>2020).</a:t>
            </a:r>
            <a:r>
              <a:rPr lang="en-US" dirty="0" smtClean="0"/>
              <a:t>  </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9487" y="2505074"/>
            <a:ext cx="3797691" cy="346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164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b="1" dirty="0"/>
              <a:t>Impact of SNOMED CT</a:t>
            </a:r>
            <a:r>
              <a:rPr lang="en-GB" dirty="0"/>
              <a:t/>
            </a:r>
            <a:br>
              <a:rPr lang="en-GB" dirty="0"/>
            </a:br>
            <a:endParaRPr lang="en-US" dirty="0"/>
          </a:p>
        </p:txBody>
      </p:sp>
      <p:sp>
        <p:nvSpPr>
          <p:cNvPr id="3" name="Content Placeholder 2"/>
          <p:cNvSpPr>
            <a:spLocks noGrp="1"/>
          </p:cNvSpPr>
          <p:nvPr>
            <p:ph idx="1"/>
          </p:nvPr>
        </p:nvSpPr>
        <p:spPr>
          <a:xfrm>
            <a:off x="435429" y="2017487"/>
            <a:ext cx="6342742" cy="4462141"/>
          </a:xfrm>
          <a:solidFill>
            <a:srgbClr val="FFC000"/>
          </a:solidFill>
        </p:spPr>
        <p:txBody>
          <a:bodyPr>
            <a:normAutofit/>
          </a:bodyPr>
          <a:lstStyle/>
          <a:p>
            <a:pPr lvl="1"/>
            <a:r>
              <a:rPr lang="en-US" dirty="0"/>
              <a:t>C</a:t>
            </a:r>
            <a:r>
              <a:rPr lang="en-US" dirty="0" smtClean="0"/>
              <a:t>overing </a:t>
            </a:r>
            <a:r>
              <a:rPr lang="en-US" dirty="0"/>
              <a:t>critical medical aspects like symptoms of a given </a:t>
            </a:r>
            <a:r>
              <a:rPr lang="en-US" dirty="0" smtClean="0"/>
              <a:t>disease.</a:t>
            </a:r>
          </a:p>
          <a:p>
            <a:pPr lvl="1"/>
            <a:r>
              <a:rPr lang="en-US" dirty="0"/>
              <a:t>SNOMED CT is used in optimizing Medication Therapy Management (MTM</a:t>
            </a:r>
            <a:r>
              <a:rPr lang="en-US" dirty="0" smtClean="0"/>
              <a:t>). </a:t>
            </a:r>
          </a:p>
          <a:p>
            <a:pPr lvl="1"/>
            <a:r>
              <a:rPr lang="en-US" dirty="0"/>
              <a:t>SNOMED CT has boosted the evidence-based care program</a:t>
            </a:r>
            <a:r>
              <a:rPr lang="en-US" dirty="0" smtClean="0"/>
              <a:t>. </a:t>
            </a:r>
            <a:endParaRPr lang="en-US" dirty="0"/>
          </a:p>
          <a:p>
            <a:pPr marL="324000" lvl="1" indent="0">
              <a:buNone/>
            </a:pPr>
            <a:endParaRPr lang="en-US" dirty="0" smtClean="0"/>
          </a:p>
        </p:txBody>
      </p:sp>
    </p:spTree>
    <p:extLst>
      <p:ext uri="{BB962C8B-B14F-4D97-AF65-F5344CB8AC3E}">
        <p14:creationId xmlns:p14="http://schemas.microsoft.com/office/powerpoint/2010/main" val="105648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b="1" dirty="0"/>
              <a:t>Impact of SNOMED CT</a:t>
            </a:r>
            <a:r>
              <a:rPr lang="en-GB" dirty="0"/>
              <a:t/>
            </a:r>
            <a:br>
              <a:rPr lang="en-GB" dirty="0"/>
            </a:br>
            <a:endParaRPr lang="en-US" dirty="0"/>
          </a:p>
        </p:txBody>
      </p:sp>
      <p:sp>
        <p:nvSpPr>
          <p:cNvPr id="3" name="Content Placeholder 2"/>
          <p:cNvSpPr>
            <a:spLocks noGrp="1"/>
          </p:cNvSpPr>
          <p:nvPr>
            <p:ph idx="1"/>
          </p:nvPr>
        </p:nvSpPr>
        <p:spPr>
          <a:xfrm>
            <a:off x="435429" y="2017487"/>
            <a:ext cx="6342742" cy="4462141"/>
          </a:xfrm>
          <a:solidFill>
            <a:srgbClr val="FFC000"/>
          </a:solidFill>
        </p:spPr>
        <p:txBody>
          <a:bodyPr>
            <a:normAutofit/>
          </a:bodyPr>
          <a:lstStyle/>
          <a:p>
            <a:pPr lvl="1">
              <a:buFont typeface="Wingdings" pitchFamily="2" charset="2"/>
              <a:buChar char="§"/>
            </a:pPr>
            <a:r>
              <a:rPr lang="en-US" dirty="0" smtClean="0"/>
              <a:t>C</a:t>
            </a:r>
            <a:r>
              <a:rPr lang="en-US" dirty="0"/>
              <a:t>SNOMED CT has facilitated the use of the </a:t>
            </a:r>
            <a:r>
              <a:rPr lang="en-US" dirty="0" smtClean="0"/>
              <a:t>HER and HIM. </a:t>
            </a:r>
          </a:p>
          <a:p>
            <a:pPr lvl="1">
              <a:buFont typeface="Wingdings" pitchFamily="2" charset="2"/>
              <a:buChar char="§"/>
            </a:pPr>
            <a:r>
              <a:rPr lang="en-US" dirty="0"/>
              <a:t>SNOMED CT has helped in reducing the geographical boundaries </a:t>
            </a:r>
            <a:r>
              <a:rPr lang="en-US" dirty="0" smtClean="0"/>
              <a:t>in healthcare. </a:t>
            </a:r>
          </a:p>
          <a:p>
            <a:pPr lvl="1">
              <a:buFont typeface="Wingdings" pitchFamily="2" charset="2"/>
              <a:buChar char="§"/>
            </a:pPr>
            <a:r>
              <a:rPr lang="en-US" dirty="0"/>
              <a:t>SNOMED CT has facilitated meaningful- based retrieval of health data </a:t>
            </a:r>
            <a:r>
              <a:rPr lang="en-US" dirty="0" smtClean="0"/>
              <a:t>records. </a:t>
            </a:r>
          </a:p>
          <a:p>
            <a:pPr lvl="1">
              <a:buFont typeface="Wingdings" pitchFamily="2" charset="2"/>
              <a:buChar char="§"/>
            </a:pPr>
            <a:r>
              <a:rPr lang="en-US" dirty="0"/>
              <a:t>SNOMED CT </a:t>
            </a:r>
            <a:r>
              <a:rPr lang="en-US" dirty="0" smtClean="0"/>
              <a:t>captures  </a:t>
            </a:r>
            <a:r>
              <a:rPr lang="en-US" dirty="0"/>
              <a:t>patient’s experiences in a holistic </a:t>
            </a:r>
            <a:r>
              <a:rPr lang="en-US" dirty="0" smtClean="0"/>
              <a:t>manner.</a:t>
            </a:r>
          </a:p>
          <a:p>
            <a:pPr lvl="1">
              <a:buFont typeface="Wingdings" pitchFamily="2" charset="2"/>
              <a:buChar char="§"/>
            </a:pPr>
            <a:r>
              <a:rPr lang="en-US" dirty="0"/>
              <a:t>The SNOMED CT standard for documentation has provided a consistent and a vender-neutral way in the capturing, sharing, storage and aggregation of clinical data. </a:t>
            </a:r>
            <a:r>
              <a:rPr lang="en-US" dirty="0" smtClean="0"/>
              <a:t> </a:t>
            </a:r>
          </a:p>
          <a:p>
            <a:pPr marL="324000" lvl="1" indent="0">
              <a:buNone/>
            </a:pP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724" y="195881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986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smtClean="0"/>
              <a:t>CONCLUSION </a:t>
            </a:r>
            <a:endParaRPr lang="en-US" dirty="0"/>
          </a:p>
        </p:txBody>
      </p:sp>
      <p:sp>
        <p:nvSpPr>
          <p:cNvPr id="3" name="Content Placeholder 2"/>
          <p:cNvSpPr>
            <a:spLocks noGrp="1"/>
          </p:cNvSpPr>
          <p:nvPr>
            <p:ph idx="1"/>
          </p:nvPr>
        </p:nvSpPr>
        <p:spPr>
          <a:xfrm>
            <a:off x="435429" y="2017487"/>
            <a:ext cx="6342742" cy="4462141"/>
          </a:xfrm>
          <a:solidFill>
            <a:srgbClr val="FFC000"/>
          </a:solidFill>
        </p:spPr>
        <p:txBody>
          <a:bodyPr>
            <a:normAutofit/>
          </a:bodyPr>
          <a:lstStyle/>
          <a:p>
            <a:pPr lvl="1">
              <a:buFont typeface="Wingdings" pitchFamily="2" charset="2"/>
              <a:buChar char="§"/>
            </a:pPr>
            <a:r>
              <a:rPr lang="en-GB" dirty="0" smtClean="0"/>
              <a:t>SNOMED </a:t>
            </a:r>
            <a:r>
              <a:rPr lang="en-GB" dirty="0"/>
              <a:t>CT is a standard that has positively impacted health care systems </a:t>
            </a:r>
            <a:r>
              <a:rPr lang="en-GB" dirty="0" smtClean="0"/>
              <a:t>globally.</a:t>
            </a:r>
          </a:p>
          <a:p>
            <a:pPr lvl="1">
              <a:buFont typeface="Wingdings" pitchFamily="2" charset="2"/>
              <a:buChar char="§"/>
            </a:pPr>
            <a:r>
              <a:rPr lang="en-GB" dirty="0"/>
              <a:t>SNOMED CT has enhanced international </a:t>
            </a:r>
            <a:r>
              <a:rPr lang="en-GB" dirty="0" smtClean="0"/>
              <a:t>coloration.</a:t>
            </a:r>
            <a:r>
              <a:rPr lang="en-GB" dirty="0"/>
              <a:t> </a:t>
            </a:r>
            <a:endParaRPr lang="en-GB" sz="1600" dirty="0"/>
          </a:p>
          <a:p>
            <a:pPr lvl="1">
              <a:buFont typeface="Wingdings" pitchFamily="2" charset="2"/>
              <a:buChar char="§"/>
            </a:pPr>
            <a:r>
              <a:rPr lang="en-US" dirty="0" smtClean="0"/>
              <a:t>This standard impacts various sectors in healthcare including EHR and HIM, among other entities. </a:t>
            </a:r>
            <a:endParaRPr lang="en-GB" dirty="0" smtClean="0"/>
          </a:p>
        </p:txBody>
      </p:sp>
    </p:spTree>
    <p:extLst>
      <p:ext uri="{BB962C8B-B14F-4D97-AF65-F5344CB8AC3E}">
        <p14:creationId xmlns:p14="http://schemas.microsoft.com/office/powerpoint/2010/main" val="319831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smtClean="0"/>
              <a:t>References </a:t>
            </a:r>
            <a:endParaRPr lang="en-US" dirty="0"/>
          </a:p>
        </p:txBody>
      </p:sp>
      <p:sp>
        <p:nvSpPr>
          <p:cNvPr id="3" name="Content Placeholder 2"/>
          <p:cNvSpPr>
            <a:spLocks noGrp="1"/>
          </p:cNvSpPr>
          <p:nvPr>
            <p:ph idx="1"/>
          </p:nvPr>
        </p:nvSpPr>
        <p:spPr>
          <a:xfrm>
            <a:off x="435429" y="2017487"/>
            <a:ext cx="10505840" cy="4462141"/>
          </a:xfrm>
          <a:solidFill>
            <a:srgbClr val="FFC000"/>
          </a:solidFill>
        </p:spPr>
        <p:txBody>
          <a:bodyPr>
            <a:normAutofit/>
          </a:bodyPr>
          <a:lstStyle/>
          <a:p>
            <a:r>
              <a:rPr lang="en-GB" dirty="0" err="1"/>
              <a:t>Agrawal</a:t>
            </a:r>
            <a:r>
              <a:rPr lang="en-GB" dirty="0"/>
              <a:t>, A., &amp; </a:t>
            </a:r>
            <a:r>
              <a:rPr lang="en-GB" dirty="0" err="1"/>
              <a:t>Qazi</a:t>
            </a:r>
            <a:r>
              <a:rPr lang="en-GB" dirty="0"/>
              <a:t>, K. (2020). Detecting </a:t>
            </a:r>
            <a:r>
              <a:rPr lang="en-GB" dirty="0" err="1"/>
              <a:t>Modeling</a:t>
            </a:r>
            <a:r>
              <a:rPr lang="en-GB" dirty="0"/>
              <a:t> Inconsistencies in SNOMED CT using a Machine Learning Technique. </a:t>
            </a:r>
            <a:r>
              <a:rPr lang="en-GB" sz="1600" i="1" dirty="0"/>
              <a:t>Methods</a:t>
            </a:r>
            <a:r>
              <a:rPr lang="en-GB" sz="1600" dirty="0"/>
              <a:t>. </a:t>
            </a:r>
          </a:p>
          <a:p>
            <a:r>
              <a:rPr lang="en-GB" dirty="0" err="1"/>
              <a:t>Bodenreider</a:t>
            </a:r>
            <a:r>
              <a:rPr lang="en-GB" dirty="0"/>
              <a:t>, O., Cornet, R., &amp; </a:t>
            </a:r>
            <a:r>
              <a:rPr lang="en-GB" dirty="0" err="1"/>
              <a:t>Vreeman</a:t>
            </a:r>
            <a:r>
              <a:rPr lang="en-GB" dirty="0"/>
              <a:t>, D. J. (2018). Recent developments in clinical terminologies—SNOMED CT, LOINC, and </a:t>
            </a:r>
            <a:r>
              <a:rPr lang="en-GB" dirty="0" err="1"/>
              <a:t>RxNorm</a:t>
            </a:r>
            <a:r>
              <a:rPr lang="en-GB" dirty="0"/>
              <a:t>. </a:t>
            </a:r>
            <a:r>
              <a:rPr lang="en-GB" sz="1600" i="1" dirty="0"/>
              <a:t>Yearbook of medical informatics</a:t>
            </a:r>
            <a:r>
              <a:rPr lang="en-GB" sz="1600" dirty="0"/>
              <a:t>, </a:t>
            </a:r>
            <a:r>
              <a:rPr lang="en-GB" sz="1600" i="1" dirty="0"/>
              <a:t>27</a:t>
            </a:r>
            <a:r>
              <a:rPr lang="en-GB" sz="1600" dirty="0"/>
              <a:t>(1), 129. </a:t>
            </a:r>
          </a:p>
          <a:p>
            <a:r>
              <a:rPr lang="en-GB" dirty="0"/>
              <a:t>Fenton, S. H., Low, S., </a:t>
            </a:r>
            <a:r>
              <a:rPr lang="en-GB" dirty="0" err="1"/>
              <a:t>Abrams</a:t>
            </a:r>
            <a:r>
              <a:rPr lang="en-GB" dirty="0"/>
              <a:t>, K. J., &amp; Butler-Henderson, K. (2017). Health information management: changing with time. </a:t>
            </a:r>
            <a:r>
              <a:rPr lang="en-GB" sz="1600" i="1" dirty="0"/>
              <a:t>Yearbook of medical informatics</a:t>
            </a:r>
            <a:r>
              <a:rPr lang="en-GB" sz="1600" dirty="0"/>
              <a:t>, </a:t>
            </a:r>
            <a:r>
              <a:rPr lang="en-GB" sz="1600" i="1" dirty="0"/>
              <a:t>26</a:t>
            </a:r>
            <a:r>
              <a:rPr lang="en-GB" sz="1600" dirty="0"/>
              <a:t>(1), 72.</a:t>
            </a:r>
          </a:p>
          <a:p>
            <a:r>
              <a:rPr lang="en-GB" dirty="0"/>
              <a:t/>
            </a:r>
            <a:br>
              <a:rPr lang="en-GB" dirty="0"/>
            </a:br>
            <a:r>
              <a:rPr lang="en-GB" dirty="0" err="1"/>
              <a:t>Wiegreffe</a:t>
            </a:r>
            <a:r>
              <a:rPr lang="en-GB" dirty="0"/>
              <a:t>, S., Choi, E., Yan, S., Sun, J., &amp; Eisenstein, J. (2019). Clinical Concept Extraction for Document-Level Coding. </a:t>
            </a:r>
            <a:r>
              <a:rPr lang="en-GB" sz="1600" i="1" dirty="0" err="1"/>
              <a:t>arXiv</a:t>
            </a:r>
            <a:r>
              <a:rPr lang="en-GB" sz="1600" i="1" dirty="0"/>
              <a:t> preprint arXiv:1906.03380</a:t>
            </a:r>
            <a:r>
              <a:rPr lang="en-GB" sz="1600" dirty="0"/>
              <a:t>. </a:t>
            </a:r>
          </a:p>
          <a:p>
            <a:pPr marL="324000" lvl="1" indent="0">
              <a:buNone/>
            </a:pPr>
            <a:endParaRPr lang="en-US" dirty="0"/>
          </a:p>
        </p:txBody>
      </p:sp>
    </p:spTree>
    <p:extLst>
      <p:ext uri="{BB962C8B-B14F-4D97-AF65-F5344CB8AC3E}">
        <p14:creationId xmlns:p14="http://schemas.microsoft.com/office/powerpoint/2010/main" val="37881275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542</TotalTime>
  <Words>1220</Words>
  <Application>Microsoft Office PowerPoint</Application>
  <PresentationFormat>Custom</PresentationFormat>
  <Paragraphs>75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Dividend</vt:lpstr>
      <vt:lpstr>STANDARD OF HEALTHCARE: SNOMED CT</vt:lpstr>
      <vt:lpstr>Introduction </vt:lpstr>
      <vt:lpstr>The Systematized Nomenclature of Medicine </vt:lpstr>
      <vt:lpstr>The Systematized Nomenclature of Medicine </vt:lpstr>
      <vt:lpstr>Importance of SNOMED CT </vt:lpstr>
      <vt:lpstr>Role of SNOMED CT </vt:lpstr>
      <vt:lpstr>Impact of SNOMED CT </vt:lpstr>
      <vt:lpstr>Impact of SNOMED CT </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Marketing</dc:title>
  <dc:creator>Ryan Langan</dc:creator>
  <cp:lastModifiedBy>Terry</cp:lastModifiedBy>
  <cp:revision>176</cp:revision>
  <dcterms:created xsi:type="dcterms:W3CDTF">2020-05-14T23:31:58Z</dcterms:created>
  <dcterms:modified xsi:type="dcterms:W3CDTF">2020-08-28T02:42:13Z</dcterms:modified>
</cp:coreProperties>
</file>